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3" r:id="rId2"/>
  </p:sldMasterIdLst>
  <p:notesMasterIdLst>
    <p:notesMasterId r:id="rId34"/>
  </p:notesMasterIdLst>
  <p:handoutMasterIdLst>
    <p:handoutMasterId r:id="rId35"/>
  </p:handoutMasterIdLst>
  <p:sldIdLst>
    <p:sldId id="256" r:id="rId3"/>
    <p:sldId id="283" r:id="rId4"/>
    <p:sldId id="5643" r:id="rId5"/>
    <p:sldId id="5658" r:id="rId6"/>
    <p:sldId id="5656" r:id="rId7"/>
    <p:sldId id="5650" r:id="rId8"/>
    <p:sldId id="5659" r:id="rId9"/>
    <p:sldId id="5676" r:id="rId10"/>
    <p:sldId id="5678" r:id="rId11"/>
    <p:sldId id="5689" r:id="rId12"/>
    <p:sldId id="5679" r:id="rId13"/>
    <p:sldId id="5690" r:id="rId14"/>
    <p:sldId id="5691" r:id="rId15"/>
    <p:sldId id="5692" r:id="rId16"/>
    <p:sldId id="5693" r:id="rId17"/>
    <p:sldId id="5695" r:id="rId18"/>
    <p:sldId id="5696" r:id="rId19"/>
    <p:sldId id="5663" r:id="rId20"/>
    <p:sldId id="5669" r:id="rId21"/>
    <p:sldId id="5666" r:id="rId22"/>
    <p:sldId id="5681" r:id="rId23"/>
    <p:sldId id="5670" r:id="rId24"/>
    <p:sldId id="5671" r:id="rId25"/>
    <p:sldId id="5694" r:id="rId26"/>
    <p:sldId id="5683" r:id="rId27"/>
    <p:sldId id="5672" r:id="rId28"/>
    <p:sldId id="5685" r:id="rId29"/>
    <p:sldId id="5686" r:id="rId30"/>
    <p:sldId id="5684" r:id="rId31"/>
    <p:sldId id="5687" r:id="rId32"/>
    <p:sldId id="5515" r:id="rId33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271"/>
    <a:srgbClr val="E6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98" autoAdjust="0"/>
    <p:restoredTop sz="96455" autoAdjust="0"/>
  </p:normalViewPr>
  <p:slideViewPr>
    <p:cSldViewPr snapToGrid="0" snapToObjects="1">
      <p:cViewPr>
        <p:scale>
          <a:sx n="91" d="100"/>
          <a:sy n="91" d="100"/>
        </p:scale>
        <p:origin x="259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F2C61-6572-7545-876D-3C16952A5851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0DE72-18A8-A04D-A009-B2150FF608C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1139-B7B0-D94D-B144-255DE9030A6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44269-6295-8B42-8677-37DB0EB4138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5883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2954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44269-6295-8B42-8677-37DB0EB4138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-70338" y="-263769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786230B-819A-4044-A51B-57F485798A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471" y="-267690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ctrTitle" hasCustomPrompt="1"/>
          </p:nvPr>
        </p:nvSpPr>
        <p:spPr>
          <a:xfrm>
            <a:off x="1623600" y="1934601"/>
            <a:ext cx="8953200" cy="835998"/>
          </a:xfrm>
        </p:spPr>
        <p:txBody>
          <a:bodyPr wrap="square">
            <a:spAutoFit/>
          </a:bodyPr>
          <a:lstStyle>
            <a:lvl1pPr algn="ctr">
              <a:defRPr lang="zh-CN" altLang="en-US" b="1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 algn="ctr">
              <a:lnSpc>
                <a:spcPct val="120000"/>
              </a:lnSpc>
            </a:pPr>
            <a:r>
              <a:rPr kumimoji="1" lang="zh-CN" altLang="en-US" dirty="0"/>
              <a:t>此处输入</a:t>
            </a:r>
            <a:r>
              <a:rPr kumimoji="1" lang="en-US" altLang="zh-CN" dirty="0"/>
              <a:t>2022</a:t>
            </a:r>
            <a:r>
              <a:rPr kumimoji="1" lang="zh-CN" altLang="en-US" dirty="0"/>
              <a:t>演示主题</a:t>
            </a:r>
          </a:p>
        </p:txBody>
      </p:sp>
      <p:sp>
        <p:nvSpPr>
          <p:cNvPr id="1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19400" y="2764801"/>
            <a:ext cx="8953200" cy="480131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zh-CN" altLang="en-US" spc="3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algn="ctr"/>
            <a:r>
              <a:rPr kumimoji="1" lang="zh-CN" altLang="en-US" dirty="0"/>
              <a:t>此处输入次级主题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 hasCustomPrompt="1"/>
          </p:nvPr>
        </p:nvSpPr>
        <p:spPr>
          <a:xfrm>
            <a:off x="4712400" y="3559334"/>
            <a:ext cx="2761200" cy="369332"/>
          </a:xfrm>
        </p:spPr>
        <p:txBody>
          <a:bodyPr wrap="square" anchor="ctr">
            <a:spAutoFit/>
          </a:bodyPr>
          <a:lstStyle>
            <a:lvl1pPr marL="0" indent="0">
              <a:buNone/>
              <a:defRPr lang="zh-CN" altLang="en-US" sz="2000" b="1" spc="30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 algn="ctr"/>
            <a:r>
              <a:rPr kumimoji="1" lang="zh-CN" altLang="en-US" dirty="0"/>
              <a:t>演讲者：</a:t>
            </a:r>
            <a:r>
              <a:rPr kumimoji="1" lang="en-US" altLang="zh-CN" dirty="0"/>
              <a:t>XXX</a:t>
            </a:r>
            <a:endParaRPr kumimoji="1" lang="zh-CN" altLang="en-US" dirty="0"/>
          </a:p>
        </p:txBody>
      </p:sp>
      <p:sp>
        <p:nvSpPr>
          <p:cNvPr id="23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5146267" y="3981601"/>
            <a:ext cx="1893467" cy="313932"/>
          </a:xfrm>
        </p:spPr>
        <p:txBody>
          <a:bodyPr wrap="none" anchor="ctr">
            <a:spAutoFit/>
          </a:bodyPr>
          <a:lstStyle>
            <a:lvl1pPr marL="0" indent="0">
              <a:buNone/>
              <a:def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defRPr>
            </a:lvl1pPr>
          </a:lstStyle>
          <a:p>
            <a:pPr algn="ctr"/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2022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年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月</a:t>
            </a:r>
            <a:r>
              <a:rPr lang="en-US" altLang="zh-CN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X</a:t>
            </a:r>
            <a:r>
              <a:rPr lang="zh-CN" altLang="en-US" sz="16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B" panose="00020600040101010101" pitchFamily="18" charset="-122"/>
              </a:rPr>
              <a:t>日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88D8AD-5496-44BA-A3E6-AD048E6D65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09" y="1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cxnSp>
        <p:nvCxnSpPr>
          <p:cNvPr id="11" name="直线连接符 10"/>
          <p:cNvCxnSpPr/>
          <p:nvPr userDrawn="1"/>
        </p:nvCxnSpPr>
        <p:spPr>
          <a:xfrm>
            <a:off x="801016" y="922424"/>
            <a:ext cx="10595685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cxnSp>
        <p:nvCxnSpPr>
          <p:cNvPr id="13" name="直线连接符 12"/>
          <p:cNvCxnSpPr/>
          <p:nvPr userDrawn="1"/>
        </p:nvCxnSpPr>
        <p:spPr>
          <a:xfrm>
            <a:off x="801016" y="922424"/>
            <a:ext cx="10594800" cy="0"/>
          </a:xfrm>
          <a:prstGeom prst="line">
            <a:avLst/>
          </a:prstGeom>
          <a:ln cap="rnd">
            <a:solidFill>
              <a:srgbClr val="727271"/>
            </a:solidFill>
            <a:round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0" y="3048"/>
            <a:ext cx="12181160" cy="68519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228B67-1FF3-43E9-8BA9-22FEB72AC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809" y="0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_居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80000" cy="5220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>
              <a:defRPr kumimoji="0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8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C0AEA17F-860A-4577-AF0A-7FD5CDDF28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292" y="-10899"/>
            <a:ext cx="1787191" cy="1787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00" y="417600"/>
            <a:ext cx="10076400" cy="522000"/>
          </a:xfrm>
          <a:noFill/>
          <a:ln w="9525">
            <a:noFill/>
            <a:miter lim="800000"/>
          </a:ln>
        </p:spPr>
        <p:txBody>
          <a:bodyPr vert="horz" wrap="none" lIns="0" tIns="45720" rIns="91440" bIns="45720" rtlCol="0" anchor="ctr">
            <a:noAutofit/>
          </a:bodyPr>
          <a:lstStyle>
            <a:lvl1pPr algn="ctr">
              <a:defRPr kumimoji="1" lang="zh-CN" altLang="en-US" sz="24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 R" panose="00020600040101010101" pitchFamily="18" charset="-122"/>
              </a:defRPr>
            </a:lvl1pPr>
          </a:lstStyle>
          <a:p>
            <a:pPr marL="0" lvl="0" algn="ctr" defTabSz="914400" eaLnBrk="0" fontAlgn="base" hangingPunct="0">
              <a:spcAft>
                <a:spcPct val="0"/>
              </a:spcAft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cxnSp>
        <p:nvCxnSpPr>
          <p:cNvPr id="7" name="直接连接符 3"/>
          <p:cNvCxnSpPr/>
          <p:nvPr userDrawn="1"/>
        </p:nvCxnSpPr>
        <p:spPr>
          <a:xfrm>
            <a:off x="620424" y="920797"/>
            <a:ext cx="11152477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4"/>
          <p:cNvCxnSpPr/>
          <p:nvPr userDrawn="1"/>
        </p:nvCxnSpPr>
        <p:spPr>
          <a:xfrm>
            <a:off x="10934700" y="882697"/>
            <a:ext cx="714376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5"/>
          <p:cNvCxnSpPr/>
          <p:nvPr userDrawn="1"/>
        </p:nvCxnSpPr>
        <p:spPr>
          <a:xfrm>
            <a:off x="11649077" y="882796"/>
            <a:ext cx="38100" cy="34636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781200" y="1260613"/>
            <a:ext cx="10515600" cy="4915925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_正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6800" y="1576800"/>
            <a:ext cx="9216000" cy="831600"/>
          </a:xfrm>
          <a:noFill/>
          <a:ln w="9525">
            <a:noFill/>
            <a:miter lim="800000"/>
          </a:ln>
        </p:spPr>
        <p:txBody>
          <a:bodyPr wrap="none" lIns="0" anchor="ctr">
            <a:noAutofit/>
          </a:bodyPr>
          <a:lstStyle>
            <a:lvl1pPr algn="ctr">
              <a:defRPr kumimoji="0" lang="zh-CN" altLang="en-US" sz="4000" b="1" i="0" u="none" strike="noStrike" cap="none" spc="0" normalizeH="0" baseline="0">
                <a:ln>
                  <a:noFill/>
                </a:ln>
                <a:solidFill>
                  <a:srgbClr val="E6001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marR="0" lvl="0" indent="0" algn="ctr" defTabSz="914400" eaLnBrk="0" fontAlgn="base" hangingPunct="0">
              <a:spcAft>
                <a:spcPct val="0"/>
              </a:spcAft>
              <a:buClrTx/>
              <a:buSzTx/>
              <a:buFontTx/>
            </a:pPr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486800" y="2844001"/>
            <a:ext cx="9216000" cy="3332538"/>
          </a:xfrm>
        </p:spPr>
        <p:txBody>
          <a:bodyPr/>
          <a:lstStyle>
            <a:lvl1pPr>
              <a:defRPr>
                <a:solidFill>
                  <a:srgbClr val="727271"/>
                </a:solidFill>
              </a:defRPr>
            </a:lvl1pPr>
            <a:lvl2pPr>
              <a:defRPr>
                <a:solidFill>
                  <a:srgbClr val="727271"/>
                </a:solidFill>
              </a:defRPr>
            </a:lvl2pPr>
            <a:lvl3pPr>
              <a:defRPr>
                <a:solidFill>
                  <a:srgbClr val="727271"/>
                </a:solidFill>
              </a:defRPr>
            </a:lvl3pPr>
            <a:lvl4pPr>
              <a:defRPr>
                <a:solidFill>
                  <a:srgbClr val="727271"/>
                </a:solidFill>
              </a:defRPr>
            </a:lvl4pPr>
            <a:lvl5pPr>
              <a:defRPr>
                <a:solidFill>
                  <a:srgbClr val="727271"/>
                </a:solidFill>
              </a:defRPr>
            </a:lvl5pPr>
          </a:lstStyle>
          <a:p>
            <a:pPr lvl="0"/>
            <a:r>
              <a:rPr kumimoji="1" lang="zh-CN" altLang="en-US" dirty="0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642000"/>
            <a:ext cx="12192000" cy="216000"/>
          </a:xfrm>
          <a:prstGeom prst="rect">
            <a:avLst/>
          </a:prstGeom>
          <a:gradFill>
            <a:gsLst>
              <a:gs pos="0">
                <a:srgbClr val="BC000B"/>
              </a:gs>
              <a:gs pos="100000">
                <a:srgbClr val="E6001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目录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2772"/>
          <a:stretch>
            <a:fillRect/>
          </a:stretch>
        </p:blipFill>
        <p:spPr>
          <a:xfrm>
            <a:off x="-1" y="1"/>
            <a:ext cx="10559753" cy="6673794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333440" y="750515"/>
            <a:ext cx="734651" cy="14465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目</a:t>
            </a:r>
            <a:endParaRPr lang="en-US" altLang="zh-CN" sz="4400" b="1" dirty="0">
              <a:solidFill>
                <a:srgbClr val="E60012"/>
              </a:solidFill>
              <a:latin typeface="阿里巴巴普惠体 B" panose="00020600040101010101" pitchFamily="18" charset="-122"/>
              <a:ea typeface="阿里巴巴普惠体 B" panose="00020600040101010101" pitchFamily="18" charset="-122"/>
              <a:cs typeface="阿里巴巴普惠体 B" panose="00020600040101010101" pitchFamily="18" charset="-122"/>
            </a:endParaRPr>
          </a:p>
          <a:p>
            <a:r>
              <a:rPr lang="zh-CN" altLang="en-US" sz="4400" b="1" dirty="0">
                <a:solidFill>
                  <a:srgbClr val="E60012"/>
                </a:solidFill>
                <a:latin typeface="阿里巴巴普惠体 B" panose="00020600040101010101" pitchFamily="18" charset="-122"/>
                <a:ea typeface="阿里巴巴普惠体 B" panose="00020600040101010101" pitchFamily="18" charset="-122"/>
                <a:cs typeface="阿里巴巴普惠体 B" panose="00020600040101010101" pitchFamily="18" charset="-122"/>
              </a:rPr>
              <a:t>录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1943653"/>
            <a:ext cx="12193200" cy="2419945"/>
            <a:chOff x="170694" y="177982"/>
            <a:chExt cx="3936003" cy="781165"/>
          </a:xfrm>
        </p:grpSpPr>
        <p:sp>
          <p:nvSpPr>
            <p:cNvPr id="7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rgbClr val="727271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70694" y="261768"/>
              <a:ext cx="3936003" cy="6119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rgbClr val="E60012"/>
            </a:solidFill>
            <a:ln w="25400" cap="flat" cmpd="sng" algn="ctr">
              <a:noFill/>
              <a:prstDash val="solid"/>
            </a:ln>
            <a:effectLst/>
          </p:spPr>
          <p:txBody>
            <a:bodyPr lIns="68580" tIns="34290" rIns="68580" bIns="3429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" name="文本框 11"/>
          <p:cNvSpPr txBox="1"/>
          <p:nvPr userDrawn="1"/>
        </p:nvSpPr>
        <p:spPr>
          <a:xfrm>
            <a:off x="2170935" y="1971951"/>
            <a:ext cx="1000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kumimoji="1"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3970800" y="2509676"/>
            <a:ext cx="6735600" cy="567850"/>
          </a:xfrm>
          <a:noFill/>
        </p:spPr>
        <p:txBody>
          <a:bodyPr wrap="square" lIns="68584" tIns="34291" rIns="68584" bIns="34291" rtlCol="0">
            <a:spAutoFit/>
          </a:bodyPr>
          <a:lstStyle>
            <a:lvl1pPr>
              <a:defRPr lang="zh-CN" altLang="en-US" sz="3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marL="0" lvl="0"/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idx="1"/>
          </p:nvPr>
        </p:nvSpPr>
        <p:spPr>
          <a:xfrm>
            <a:off x="3970800" y="3337202"/>
            <a:ext cx="6739200" cy="290851"/>
          </a:xfrm>
          <a:noFill/>
        </p:spPr>
        <p:txBody>
          <a:bodyPr wrap="square" lIns="68584" tIns="34291" rIns="68584" bIns="34291" rtlCol="0">
            <a:spAutoFit/>
          </a:bodyPr>
          <a:lstStyle>
            <a:lvl1pPr marL="0" indent="0">
              <a:buNone/>
              <a:defRPr lang="zh-CN" altLang="en-US" sz="160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 eaLnBrk="0" hangingPunct="0"/>
            <a:r>
              <a:rPr kumimoji="1"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 dirty="0"/>
              <a:t>二级</a:t>
            </a:r>
          </a:p>
          <a:p>
            <a:pPr lvl="2"/>
            <a:r>
              <a:rPr kumimoji="1" lang="zh-CN" altLang="en-US" dirty="0"/>
              <a:t>三级</a:t>
            </a:r>
          </a:p>
          <a:p>
            <a:pPr lvl="3"/>
            <a:r>
              <a:rPr kumimoji="1" lang="zh-CN" altLang="en-US" dirty="0"/>
              <a:t>四级</a:t>
            </a:r>
          </a:p>
          <a:p>
            <a:pPr lvl="4"/>
            <a:r>
              <a:rPr kumimoji="1"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8C352-F1B6-2B47-AE70-075841CBDABD}" type="datetimeFigureOut">
              <a:rPr kumimoji="1" lang="zh-CN" altLang="en-US" smtClean="0"/>
              <a:t>2024/2/1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9B2B9-F796-3D44-B952-549008B5BDF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2727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72727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72727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2727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3600" y="1003000"/>
            <a:ext cx="8953200" cy="2699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6000" dirty="0"/>
              <a:t>广西大学</a:t>
            </a:r>
            <a:br>
              <a:rPr lang="en-US" altLang="zh-CN" sz="6000" dirty="0"/>
            </a:br>
            <a:r>
              <a:rPr lang="zh-CN" altLang="en-US" sz="6000" dirty="0"/>
              <a:t>公积金内转单操作手册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4712400" y="4598433"/>
            <a:ext cx="2761200" cy="424732"/>
          </a:xfrm>
        </p:spPr>
        <p:txBody>
          <a:bodyPr/>
          <a:lstStyle/>
          <a:p>
            <a:pPr algn="ctr"/>
            <a:r>
              <a:rPr lang="zh-CN" altLang="en-US" sz="2400"/>
              <a:t>广西大学</a:t>
            </a:r>
            <a:r>
              <a:rPr altLang="en-GB" sz="2400"/>
              <a:t>财务部</a:t>
            </a:r>
            <a:endParaRPr altLang="en-GB" sz="2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>
          <a:xfrm>
            <a:off x="5014751" y="5196235"/>
            <a:ext cx="2026517" cy="313932"/>
          </a:xfrm>
        </p:spPr>
        <p:txBody>
          <a:bodyPr/>
          <a:lstStyle/>
          <a:p>
            <a:pPr algn="ctr"/>
            <a:r>
              <a:rPr lang="en-US" altLang="zh-CN" dirty="0"/>
              <a:t>2024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30</a:t>
            </a:r>
            <a:r>
              <a:rPr lang="zh-CN" altLang="en-US" dirty="0"/>
              <a:t>日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200" y="902643"/>
            <a:ext cx="6186309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人员选择完毕后，点击“公积金取数”按钮完成数据填写。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21E7F26-BD1D-4DEB-B520-15E62D5D0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1" y="1424643"/>
            <a:ext cx="10564138" cy="4841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200" y="902643"/>
            <a:ext cx="6186309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值得注意的是：可以通过“查找按钮”快速定位发放人员；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853BE2-9E69-4E4B-8632-6AFB13008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44" y="1424643"/>
            <a:ext cx="10663111" cy="48872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050" y="939600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7034DE4-5CBA-48EB-8337-5C2F0395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6" y="1461600"/>
            <a:ext cx="10632708" cy="48400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050" y="907205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59FC2F4-76B7-42D2-A242-29215DFC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94" y="1429205"/>
            <a:ext cx="10713811" cy="49104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200" y="902643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5CBA642-BC26-4784-A543-BB2B96AC2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1" y="1424643"/>
            <a:ext cx="10683478" cy="489659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050" y="939600"/>
            <a:ext cx="5724644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值得注意的是：可以通过“导入”功能批量导入数据。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04851F3-0E06-4860-811B-C8E1AC1A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66" y="1461600"/>
            <a:ext cx="10392067" cy="476303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1.2.4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结算信息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050" y="939600"/>
            <a:ext cx="5262979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公积金可以通过项目内转或现金发放给目标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人员。</a:t>
            </a:r>
            <a:endParaRPr lang="en-US" altLang="zh-CN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通过“项目内转”：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935634E-05D4-4D1E-A152-4BD24CFFB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260" y="1814007"/>
            <a:ext cx="10149537" cy="465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70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1.2.4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结算信息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050" y="939600"/>
            <a:ext cx="5262979" cy="874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公积金可以通过项目内转或现金发放给目标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人员。</a:t>
            </a:r>
            <a:endParaRPr lang="en-US" altLang="zh-CN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通过“现金”：</a:t>
            </a:r>
            <a:endParaRPr lang="zh-CN" altLang="en-US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26A9902-94C9-48F5-BC42-60CE6541C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294" y="1780310"/>
            <a:ext cx="10167470" cy="46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16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1.2.5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附件信息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81200" y="939600"/>
            <a:ext cx="4628190" cy="874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根据财务报销制度要求，上传相关附件；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系统自动计算附件张数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00F4A82-E564-4818-9295-AF572AB8C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569" y="1814007"/>
            <a:ext cx="9922861" cy="454797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1.3 </a:t>
            </a:r>
            <a:r>
              <a:rPr lang="zh-CN" altLang="en-US" dirty="0">
                <a:sym typeface="+mn-ea"/>
              </a:rPr>
              <a:t>提交单据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81200" y="939600"/>
            <a:ext cx="4570482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确认填写的信息无误后，即可保存并提交。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496E71-677D-4659-A02B-7C988641D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876" y="1461600"/>
            <a:ext cx="10282247" cy="47126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3802528" y="2604731"/>
            <a:ext cx="5844029" cy="707886"/>
            <a:chOff x="5360194" y="1249902"/>
            <a:chExt cx="2977356" cy="707886"/>
          </a:xfrm>
        </p:grpSpPr>
        <p:sp>
          <p:nvSpPr>
            <p:cNvPr id="19" name="文本框 18"/>
            <p:cNvSpPr txBox="1"/>
            <p:nvPr/>
          </p:nvSpPr>
          <p:spPr>
            <a:xfrm>
              <a:off x="5715000" y="1281430"/>
              <a:ext cx="26225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公积金内转单填报实操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360194" y="1249902"/>
              <a:ext cx="323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501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anose="00020600040101010101" pitchFamily="18" charset="-122"/>
                </a:rPr>
                <a:t>1</a:t>
              </a:r>
              <a:endParaRPr lang="zh-CN" altLang="en-US" sz="4000" b="1" dirty="0">
                <a:solidFill>
                  <a:srgbClr val="E501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802528" y="3688499"/>
            <a:ext cx="5844029" cy="707886"/>
            <a:chOff x="5360194" y="1249902"/>
            <a:chExt cx="2977356" cy="707886"/>
          </a:xfrm>
        </p:grpSpPr>
        <p:sp>
          <p:nvSpPr>
            <p:cNvPr id="23" name="文本框 22"/>
            <p:cNvSpPr txBox="1"/>
            <p:nvPr/>
          </p:nvSpPr>
          <p:spPr>
            <a:xfrm>
              <a:off x="5715000" y="1281430"/>
              <a:ext cx="262255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bg2">
                      <a:lumMod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公积金内转单审核实操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360194" y="1249902"/>
              <a:ext cx="3238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rgbClr val="E5011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POSans H" panose="00020600040101010101" pitchFamily="18" charset="-122"/>
                </a:rPr>
                <a:t>2</a:t>
              </a:r>
              <a:endParaRPr lang="zh-CN" altLang="en-US" sz="4000" b="1" dirty="0">
                <a:solidFill>
                  <a:srgbClr val="E5011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POSans H" panose="00020600040101010101" pitchFamily="18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1.4 </a:t>
            </a:r>
            <a:r>
              <a:rPr lang="zh-CN" altLang="en-US" dirty="0">
                <a:sym typeface="+mn-ea"/>
              </a:rPr>
              <a:t>预约报销</a:t>
            </a:r>
            <a:endParaRPr lang="zh-CN" altLang="en-US" dirty="0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81200" y="959189"/>
            <a:ext cx="4212242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报销人提交单据后即可本人进行预约。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04AD1DA-28C1-41AA-BB61-A015AD83D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43" y="1437686"/>
            <a:ext cx="10407314" cy="47700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1.4 </a:t>
            </a:r>
            <a:r>
              <a:rPr lang="zh-CN" altLang="en-US" dirty="0">
                <a:sym typeface="+mn-ea"/>
              </a:rPr>
              <a:t>预约报销</a:t>
            </a: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781200" y="939600"/>
            <a:ext cx="4509815" cy="46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预约成功后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，等待后续审核即可。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C318DA5-9CCD-4336-A220-77FE1DE01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89" y="1461600"/>
            <a:ext cx="10135822" cy="46455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"/>
          <p:cNvSpPr txBox="1"/>
          <p:nvPr/>
        </p:nvSpPr>
        <p:spPr>
          <a:xfrm>
            <a:off x="1408105" y="2470292"/>
            <a:ext cx="1763041" cy="1300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2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20657" y="2935506"/>
            <a:ext cx="6735600" cy="566420"/>
          </a:xfrm>
        </p:spPr>
        <p:txBody>
          <a:bodyPr/>
          <a:lstStyle/>
          <a:p>
            <a:r>
              <a:rPr lang="zh-CN" altLang="en-US" dirty="0"/>
              <a:t>酬金报销审核实操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81200" y="921558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项目负责人查找待审批单据。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查看方式一：项目负责人可以在待办区域选择要审批的单据。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4D0F49-2713-451A-B132-25B423A96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78" y="1801222"/>
            <a:ext cx="10121843" cy="463917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81200" y="945004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查看方式二：根据“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业务审批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待审批报销单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”菜单路径查看。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可在此处直接同意或退回。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33016A1-F2A7-46BE-97DA-C1CCBC2B8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33" y="1824668"/>
            <a:ext cx="9807734" cy="449521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2.1 </a:t>
            </a:r>
            <a:r>
              <a:rPr lang="zh-CN" altLang="en-US" dirty="0">
                <a:sym typeface="+mn-ea"/>
              </a:rPr>
              <a:t>项目负责人审批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81200" y="945004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项目负责人审核当前长聘工资单据信息，确认无误后点击“同意”按钮；若单据存在问题，点击“退回”并填写相应信息后确定。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A827C5-ED7C-4FDB-9E89-807CD7E3A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080" y="1824667"/>
            <a:ext cx="9745839" cy="44668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项目负责人审核同意后报销单流转到酬金收单节点，财务人员可以有三种方式进行收单。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方式一：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我的工作台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待办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选择审批单据，在单据详情页右下角点击“收单”按钮。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FFAC90B-9628-420F-9EC1-BCB7A8085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805" y="1806107"/>
            <a:ext cx="9766390" cy="44762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1200" y="922855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方式二：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业务审批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待审批报销单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选择单据类型，查询待审批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单据，在操作列表中点击“收单”按钮。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285AF4-4335-4269-8B17-4136F53FF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6" y="1862016"/>
            <a:ext cx="9644688" cy="442048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2.2 </a:t>
            </a:r>
            <a:r>
              <a:rPr lang="zh-CN" altLang="en-US" dirty="0">
                <a:sym typeface="+mn-ea"/>
              </a:rPr>
              <a:t>酬金收单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1200" y="926443"/>
            <a:ext cx="9567462" cy="812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方式三：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报销管理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会计记账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财务收单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在收单单号框中直</a:t>
            </a:r>
            <a:r>
              <a:rPr lang="zh-CN" altLang="en-US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接输入公积金内转单单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号，然后回车即可实现收单。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388C4BD-5025-4CC1-AF21-22AAD33B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0" y="1738525"/>
            <a:ext cx="10186006" cy="464335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2.3 </a:t>
            </a:r>
            <a:r>
              <a:rPr lang="zh-CN" altLang="en-US" dirty="0">
                <a:sym typeface="+mn-ea"/>
              </a:rPr>
              <a:t>酬金制单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1200" y="926443"/>
            <a:ext cx="9567462" cy="1295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在“酬金制单”环节，财务人员同样可以在待办处、待审批报销单处查找单据进行酬金制单。财务人员须检查报销单是否存在问题，完全正确后点击“同意”按钮；如果存在问题，则选择“退回”。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2A04FD-B413-4B5E-9BB7-4CCD30835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682" y="2221606"/>
            <a:ext cx="9149036" cy="41933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4A91E0F-C4FC-48AC-87B7-49D67DB6B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267" y="4105349"/>
            <a:ext cx="7901953" cy="19949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"/>
          <p:cNvSpPr txBox="1"/>
          <p:nvPr/>
        </p:nvSpPr>
        <p:spPr>
          <a:xfrm>
            <a:off x="1408105" y="2470292"/>
            <a:ext cx="1763041" cy="1300358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</a:rPr>
              <a:t>1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220657" y="2935506"/>
            <a:ext cx="6735600" cy="566420"/>
          </a:xfrm>
        </p:spPr>
        <p:txBody>
          <a:bodyPr/>
          <a:lstStyle/>
          <a:p>
            <a:r>
              <a:rPr lang="zh-CN" altLang="en-US" dirty="0"/>
              <a:t>公积金内转单填报实操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2.4 </a:t>
            </a:r>
            <a:r>
              <a:rPr lang="zh-CN" altLang="en-US" dirty="0">
                <a:sym typeface="+mn-ea"/>
              </a:rPr>
              <a:t>流程结束</a:t>
            </a:r>
            <a:r>
              <a:rPr lang="en-US" altLang="zh-CN" dirty="0"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781200" y="926443"/>
            <a:ext cx="9567462" cy="879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酬金制单完毕后，审批流程到达“结束”状态。如果后续发现审核结果存在问题，财务人员可以进行“销审”。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B28939-485A-4D55-904B-93FC13B4B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285" y="1806107"/>
            <a:ext cx="9615430" cy="440707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62973" y="1713600"/>
            <a:ext cx="8266054" cy="1958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3B7F9A6-F50E-42CF-96A1-4DB049BB2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0" y="1490388"/>
            <a:ext cx="10478915" cy="48028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1.1 </a:t>
            </a:r>
            <a:r>
              <a:rPr lang="zh-CN" altLang="en-US" dirty="0">
                <a:sym typeface="+mn-ea"/>
              </a:rPr>
              <a:t>操作路径</a:t>
            </a:r>
            <a:endParaRPr lang="zh-CN" altLang="en-US" dirty="0"/>
          </a:p>
        </p:txBody>
      </p:sp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781200" y="953668"/>
            <a:ext cx="1151509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操作路径：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我的工作台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费用报销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】-【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公积金内转单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 </a:t>
            </a:r>
            <a:r>
              <a:rPr lang="zh-CN" altLang="en-US" dirty="0">
                <a:sym typeface="+mn-ea"/>
              </a:rPr>
              <a:t>单据填报</a:t>
            </a:r>
            <a:endParaRPr lang="zh-CN" altLang="en-US" dirty="0"/>
          </a:p>
        </p:txBody>
      </p:sp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781200" y="930446"/>
            <a:ext cx="10920370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公积金内转填报单共分基本信息、项目信息、费用明细、结算信息、附件信息</a:t>
            </a:r>
            <a:r>
              <a:rPr lang="en-US" altLang="zh-CN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个区域。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3900BF-A12A-429A-B169-496355648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373" y="1452446"/>
            <a:ext cx="10485253" cy="48057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1.2.1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基本信息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81200" y="939600"/>
            <a:ext cx="641714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在基本信息区域，需要填写必填项“摘要”，进行简单说明。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0CA97A9-DEB8-40F4-88FC-81A5A1600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089" y="1461600"/>
            <a:ext cx="10523822" cy="48234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1.2.2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项目信息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1200" y="939600"/>
            <a:ext cx="10110460" cy="728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7200"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在项目信息区域，点击“选择项目”后，在弹出的窗口中输入对应的项目代码后，直接回车，</a:t>
            </a:r>
            <a:endParaRPr lang="en-US" altLang="zh-CN" dirty="0">
              <a:solidFill>
                <a:schemeClr val="bg2">
                  <a:lumMod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等待系统加载。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3B7F28-31AF-459A-920C-54436803B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1668582"/>
            <a:ext cx="10252364" cy="469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1.2.2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项目信息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1200" y="939600"/>
            <a:ext cx="734047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系统加载完毕后，可以在项目信息区域看到对应项目信息与额度信息。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C0E8E4-1E8F-4503-ACB9-F623E1B19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060" y="1461600"/>
            <a:ext cx="10525880" cy="48243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>
                <a:sym typeface="+mn-ea"/>
              </a:rPr>
              <a:t>1.2.3 </a:t>
            </a:r>
            <a:r>
              <a:rPr lang="zh-CN" altLang="en-US" dirty="0">
                <a:sym typeface="+mn-ea"/>
              </a:rPr>
              <a:t>单据填报</a:t>
            </a:r>
            <a:r>
              <a:rPr lang="en-US" altLang="zh-CN" dirty="0">
                <a:sym typeface="+mn-ea"/>
              </a:rPr>
              <a:t>-</a:t>
            </a:r>
            <a:r>
              <a:rPr lang="zh-CN" altLang="en-US" dirty="0">
                <a:sym typeface="+mn-ea"/>
              </a:rPr>
              <a:t>费用明细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781200" y="930651"/>
            <a:ext cx="6186309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点击“新增”按钮，在弹出的窗口中进行目标人员的选择。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DF9F16-470A-43CA-A783-9379EE321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55" y="1452651"/>
            <a:ext cx="10541690" cy="483160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zI4Mjk2N2NiNGE0MDBkZDlkMzFkYzYxYzA5NDdhMTIifQ=="/>
  <p:tag name="KSO_WPP_MARK_KEY" val="03537f6b-cb46-444d-8dbc-c6a8954b18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72727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主题​​">
  <a:themeElements>
    <a:clrScheme name="yonyou">
      <a:dk1>
        <a:srgbClr val="E60012"/>
      </a:dk1>
      <a:lt1>
        <a:srgbClr val="FFFFFF"/>
      </a:lt1>
      <a:dk2>
        <a:srgbClr val="CCCACA"/>
      </a:dk2>
      <a:lt2>
        <a:srgbClr val="E7E6E6"/>
      </a:lt2>
      <a:accent1>
        <a:srgbClr val="E60012"/>
      </a:accent1>
      <a:accent2>
        <a:srgbClr val="E9491E"/>
      </a:accent2>
      <a:accent3>
        <a:srgbClr val="F5A54E"/>
      </a:accent3>
      <a:accent4>
        <a:srgbClr val="D667A3"/>
      </a:accent4>
      <a:accent5>
        <a:srgbClr val="3885C7"/>
      </a:accent5>
      <a:accent6>
        <a:srgbClr val="6B55A2"/>
      </a:accent6>
      <a:hlink>
        <a:srgbClr val="717171"/>
      </a:hlink>
      <a:folHlink>
        <a:srgbClr val="E6001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756</Words>
  <Application>Microsoft Office PowerPoint</Application>
  <PresentationFormat>宽屏</PresentationFormat>
  <Paragraphs>98</Paragraphs>
  <Slides>31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OPPOSans H</vt:lpstr>
      <vt:lpstr>阿里巴巴普惠体 B</vt:lpstr>
      <vt:lpstr>阿里巴巴普惠体 R</vt:lpstr>
      <vt:lpstr>等线</vt:lpstr>
      <vt:lpstr>等线 Light</vt:lpstr>
      <vt:lpstr>宋体</vt:lpstr>
      <vt:lpstr>微软雅黑</vt:lpstr>
      <vt:lpstr>Arial</vt:lpstr>
      <vt:lpstr>Calibri</vt:lpstr>
      <vt:lpstr>Impact</vt:lpstr>
      <vt:lpstr>1_Office 主题​​</vt:lpstr>
      <vt:lpstr>13_Office 主题​​</vt:lpstr>
      <vt:lpstr>广西大学 公积金内转单操作手册</vt:lpstr>
      <vt:lpstr>PowerPoint 演示文稿</vt:lpstr>
      <vt:lpstr>公积金内转单填报实操</vt:lpstr>
      <vt:lpstr>1.1 操作路径</vt:lpstr>
      <vt:lpstr>1.2 单据填报</vt:lpstr>
      <vt:lpstr>1.2.1 单据填报-基本信息</vt:lpstr>
      <vt:lpstr>1.2.2 单据填报-项目信息</vt:lpstr>
      <vt:lpstr>1.2.2 单据填报-项目信息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1.2.3 单据填报-费用明细</vt:lpstr>
      <vt:lpstr>1.2.4 单据填报-结算信息</vt:lpstr>
      <vt:lpstr>1.2.4 单据填报-结算信息</vt:lpstr>
      <vt:lpstr>1.2.5 单据填报-附件信息</vt:lpstr>
      <vt:lpstr>1.3 提交单据</vt:lpstr>
      <vt:lpstr>1.4 预约报销</vt:lpstr>
      <vt:lpstr>1.4 预约报销</vt:lpstr>
      <vt:lpstr>酬金报销审核实操</vt:lpstr>
      <vt:lpstr>2.1 项目负责人审批</vt:lpstr>
      <vt:lpstr>2.1 项目负责人审批</vt:lpstr>
      <vt:lpstr>2.1 项目负责人审批</vt:lpstr>
      <vt:lpstr>2.2 酬金收单</vt:lpstr>
      <vt:lpstr>2.2 酬金收单</vt:lpstr>
      <vt:lpstr>2.2 酬金收单</vt:lpstr>
      <vt:lpstr>2.3 酬金制单</vt:lpstr>
      <vt:lpstr>2.4 流程结束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Xing Fay</dc:creator>
  <cp:lastModifiedBy>SUNNY</cp:lastModifiedBy>
  <cp:revision>551</cp:revision>
  <dcterms:created xsi:type="dcterms:W3CDTF">2022-01-17T06:35:00Z</dcterms:created>
  <dcterms:modified xsi:type="dcterms:W3CDTF">2024-02-01T03:08:55Z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CEBF94B8A2D34E2B9437A195E4921316_12</vt:lpwstr>
  </property>
  <property fmtid="{D5CDD505-2E9C-101B-9397-08002B2CF9AE}" pid="3" name="KSOProductBuildVer">
    <vt:lpwstr>2052-11.1.0.12608</vt:lpwstr>
  </property>
</Properties>
</file>